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9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AA4692-8F8B-4523-94DA-350856C6323B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12BA06-265A-41F5-B7A7-E1BD6EC2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learningenglish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4429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Style and fashion</a:t>
            </a:r>
            <a:br>
              <a:rPr lang="en-US" dirty="0" smtClean="0"/>
            </a:br>
            <a:r>
              <a:rPr lang="en-US" dirty="0" smtClean="0"/>
              <a:t>10</a:t>
            </a:r>
            <a:r>
              <a:rPr lang="en-US" baseline="30000" dirty="0" smtClean="0"/>
              <a:t>th </a:t>
            </a:r>
            <a:r>
              <a:rPr lang="en-US" dirty="0" smtClean="0"/>
              <a:t>form</a:t>
            </a:r>
            <a:br>
              <a:rPr lang="en-US" dirty="0" smtClean="0"/>
            </a:br>
            <a:r>
              <a:rPr lang="en-US" dirty="0" smtClean="0"/>
              <a:t>Spotlight-10</a:t>
            </a:r>
            <a:br>
              <a:rPr lang="en-US" dirty="0" smtClean="0"/>
            </a:br>
            <a:r>
              <a:rPr lang="en-US" dirty="0" smtClean="0"/>
              <a:t>Module 1</a:t>
            </a:r>
            <a:br>
              <a:rPr lang="en-US" dirty="0" smtClean="0"/>
            </a:br>
            <a:r>
              <a:rPr lang="en-US" dirty="0" smtClean="0"/>
              <a:t>Culture corner</a:t>
            </a:r>
            <a:br>
              <a:rPr lang="en-US" dirty="0" smtClean="0"/>
            </a:br>
            <a:r>
              <a:rPr lang="en-US" dirty="0" smtClean="0"/>
              <a:t>Lyusina Olga Nikolayevna</a:t>
            </a:r>
            <a:endParaRPr lang="ru-RU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30718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One of the biggest shocks when you arrive in a new country can be the clothes people are wearing. You may look </a:t>
            </a:r>
            <a:r>
              <a:rPr lang="en-US" b="1" dirty="0" smtClean="0"/>
              <a:t>fashionable </a:t>
            </a:r>
            <a:r>
              <a:rPr lang="en-US" dirty="0" smtClean="0"/>
              <a:t>at home, but you suddenly find you are </a:t>
            </a:r>
            <a:r>
              <a:rPr lang="en-US" b="1" dirty="0" smtClean="0"/>
              <a:t>behind the times </a:t>
            </a:r>
            <a:r>
              <a:rPr lang="en-US" dirty="0" smtClean="0"/>
              <a:t>or simply someone to laugh at when you arrive abroad. With this in mind, let’s take a look at teenage fashion in the UK for girls.</a:t>
            </a:r>
          </a:p>
        </p:txBody>
      </p:sp>
      <p:pic>
        <p:nvPicPr>
          <p:cNvPr id="1026" name="Picture 2" descr="C:\Users\Maksim\Desktop\Инглиш\Brands_Mod_015988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071810"/>
            <a:ext cx="5111761" cy="3195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One of the things </a:t>
            </a:r>
            <a:r>
              <a:rPr lang="en-US" dirty="0" smtClean="0"/>
              <a:t> </a:t>
            </a:r>
            <a:r>
              <a:rPr lang="en-US" dirty="0" smtClean="0"/>
              <a:t>that may shock an outsider most is </a:t>
            </a:r>
            <a:r>
              <a:rPr lang="en-US" b="1" dirty="0" smtClean="0"/>
              <a:t>piercings</a:t>
            </a:r>
            <a:r>
              <a:rPr lang="en-US" dirty="0" smtClean="0"/>
              <a:t>. These days it is not enough to simply wear rings in your ears. You will see many teenagers with rings in their </a:t>
            </a:r>
            <a:r>
              <a:rPr lang="en-US" b="1" dirty="0" smtClean="0"/>
              <a:t>navel</a:t>
            </a:r>
            <a:r>
              <a:rPr lang="en-US" dirty="0" smtClean="0"/>
              <a:t>, or belly button, nose, lip or even their </a:t>
            </a:r>
            <a:r>
              <a:rPr lang="en-US" b="1" dirty="0" smtClean="0"/>
              <a:t>eyebrow</a:t>
            </a:r>
            <a:r>
              <a:rPr lang="en-US" dirty="0" smtClean="0"/>
              <a:t>. Ouch!</a:t>
            </a:r>
            <a:endParaRPr lang="ru-RU" dirty="0"/>
          </a:p>
        </p:txBody>
      </p:sp>
      <p:pic>
        <p:nvPicPr>
          <p:cNvPr id="2050" name="Picture 2" descr="C:\Users\Maksim\Desktop\Инглиш\092065c657c08343832bd0d63b2d3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214686"/>
            <a:ext cx="3643338" cy="2428892"/>
          </a:xfrm>
          <a:prstGeom prst="rect">
            <a:avLst/>
          </a:prstGeom>
          <a:noFill/>
        </p:spPr>
      </p:pic>
      <p:pic>
        <p:nvPicPr>
          <p:cNvPr id="2051" name="Picture 3" descr="C:\Users\Maksim\Desktop\Инглиш\090a3be426e62b0601ca5cad38c216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00438"/>
            <a:ext cx="3900529" cy="1928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Some girls go for a ‘glam’ look. They wear T-shirts from India whith </a:t>
            </a:r>
            <a:r>
              <a:rPr lang="en-US" b="1" dirty="0" smtClean="0"/>
              <a:t>sequins</a:t>
            </a:r>
            <a:r>
              <a:rPr lang="en-US" dirty="0" smtClean="0"/>
              <a:t> and </a:t>
            </a:r>
            <a:r>
              <a:rPr lang="en-US" b="1" dirty="0" smtClean="0"/>
              <a:t>beads</a:t>
            </a:r>
            <a:r>
              <a:rPr lang="en-US" dirty="0" smtClean="0"/>
              <a:t>. Trousers are usually preferred, blue or black, and the look is finished off with </a:t>
            </a:r>
            <a:r>
              <a:rPr lang="en-US" b="1" dirty="0" smtClean="0"/>
              <a:t>metallic</a:t>
            </a:r>
            <a:r>
              <a:rPr lang="en-US" dirty="0" smtClean="0"/>
              <a:t> bags and shoes and arms full of </a:t>
            </a:r>
            <a:r>
              <a:rPr lang="en-US" b="1" dirty="0" smtClean="0"/>
              <a:t>bracelets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074" name="Picture 2" descr="C:\Users\Maksim\Desktop\Инглиш\0_2f724_19e6a897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714620"/>
            <a:ext cx="2357454" cy="3360898"/>
          </a:xfrm>
          <a:prstGeom prst="rect">
            <a:avLst/>
          </a:prstGeom>
          <a:noFill/>
        </p:spPr>
      </p:pic>
      <p:pic>
        <p:nvPicPr>
          <p:cNvPr id="3075" name="Picture 3" descr="C:\Users\Maksim\Desktop\Инглиш\0_416b8_75e69303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14620"/>
            <a:ext cx="2214578" cy="3323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Another alternative is the ‘rocker’ look. You start with a T-shirts of tour favourite band and tight jeans or a long skirt. On top of this you can wear a </a:t>
            </a:r>
            <a:r>
              <a:rPr lang="en-US" b="1" dirty="0" smtClean="0"/>
              <a:t>denim</a:t>
            </a:r>
            <a:r>
              <a:rPr lang="en-US" dirty="0" smtClean="0"/>
              <a:t> jacket. Jewellery tends to be large and metallic, and to add colour wear a </a:t>
            </a:r>
            <a:r>
              <a:rPr lang="en-US" b="1" dirty="0" smtClean="0"/>
              <a:t>scarf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098" name="Picture 2" descr="C:\Users\Maksim\Desktop\Инглиш\0082435553052_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928934"/>
            <a:ext cx="3333740" cy="3333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neither of these is for you, why not go ‘sporty’. T-shirts are usually </a:t>
            </a:r>
            <a:r>
              <a:rPr lang="en-US" b="1" dirty="0" smtClean="0"/>
              <a:t>tie-dyed</a:t>
            </a:r>
            <a:r>
              <a:rPr lang="en-US" dirty="0" smtClean="0"/>
              <a:t> in hot colours. Wear this long shorts, short jeans or a denim skirt. And on your feet</a:t>
            </a:r>
            <a:r>
              <a:rPr lang="ru-RU" dirty="0" smtClean="0"/>
              <a:t>?</a:t>
            </a:r>
            <a:r>
              <a:rPr lang="en-US" dirty="0" smtClean="0"/>
              <a:t> Beach sandals, of course!</a:t>
            </a:r>
            <a:endParaRPr lang="ru-RU" dirty="0"/>
          </a:p>
        </p:txBody>
      </p:sp>
      <p:pic>
        <p:nvPicPr>
          <p:cNvPr id="5122" name="Picture 2" descr="C:\Users\Maksim\Desktop\Инглиш\7948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000372"/>
            <a:ext cx="2243961" cy="2741605"/>
          </a:xfrm>
          <a:prstGeom prst="rect">
            <a:avLst/>
          </a:prstGeom>
          <a:noFill/>
        </p:spPr>
      </p:pic>
      <p:pic>
        <p:nvPicPr>
          <p:cNvPr id="5123" name="Picture 3" descr="C:\Users\Maksim\Desktop\Инглиш\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286124"/>
            <a:ext cx="1357322" cy="1801755"/>
          </a:xfrm>
          <a:prstGeom prst="rect">
            <a:avLst/>
          </a:prstGeom>
          <a:noFill/>
        </p:spPr>
      </p:pic>
      <p:pic>
        <p:nvPicPr>
          <p:cNvPr id="5124" name="Picture 4" descr="C:\Users\Maksim\Desktop\Инглиш\00070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000372"/>
            <a:ext cx="1795987" cy="2693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you prefer something more feminine, there’s the ‘girly’ look. Skirts are long, to the floor. Wear a top with </a:t>
            </a:r>
            <a:r>
              <a:rPr lang="en-US" b="1" dirty="0" smtClean="0"/>
              <a:t>butterflies</a:t>
            </a:r>
            <a:r>
              <a:rPr lang="en-US" dirty="0" smtClean="0"/>
              <a:t> or flowers printed on it. In addition, wear </a:t>
            </a:r>
            <a:r>
              <a:rPr lang="en-US" b="1" dirty="0" smtClean="0"/>
              <a:t>ballet</a:t>
            </a:r>
            <a:r>
              <a:rPr lang="en-US" dirty="0" smtClean="0"/>
              <a:t> shoes and lots of beads!</a:t>
            </a:r>
            <a:endParaRPr lang="ru-RU" dirty="0"/>
          </a:p>
        </p:txBody>
      </p:sp>
      <p:pic>
        <p:nvPicPr>
          <p:cNvPr id="6146" name="Picture 2" descr="C:\Users\Maksim\Desktop\Инглиш\0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643182"/>
            <a:ext cx="2375294" cy="3167058"/>
          </a:xfrm>
          <a:prstGeom prst="rect">
            <a:avLst/>
          </a:prstGeom>
          <a:noFill/>
        </p:spPr>
      </p:pic>
      <p:pic>
        <p:nvPicPr>
          <p:cNvPr id="6147" name="Picture 3" descr="C:\Users\Maksim\Desktop\Инглиш\TopKr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714620"/>
            <a:ext cx="2114329" cy="3206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Finally, how about the ‘Tom Boy’ look</a:t>
            </a:r>
            <a:r>
              <a:rPr lang="ru-RU" dirty="0" smtClean="0"/>
              <a:t>?</a:t>
            </a:r>
            <a:r>
              <a:rPr lang="en-US" dirty="0" smtClean="0"/>
              <a:t> Wear </a:t>
            </a:r>
            <a:r>
              <a:rPr lang="en-US" b="1" dirty="0" smtClean="0"/>
              <a:t>flared jeans </a:t>
            </a:r>
            <a:r>
              <a:rPr lang="en-US" dirty="0" smtClean="0"/>
              <a:t>and a T-shirt whis a </a:t>
            </a:r>
            <a:r>
              <a:rPr lang="en-US" b="1" dirty="0" smtClean="0"/>
              <a:t>logo</a:t>
            </a:r>
            <a:r>
              <a:rPr lang="en-US" dirty="0" smtClean="0"/>
              <a:t>. Don’t forget your </a:t>
            </a:r>
            <a:r>
              <a:rPr lang="en-US" b="1" dirty="0" smtClean="0"/>
              <a:t>waistcoat</a:t>
            </a:r>
            <a:r>
              <a:rPr lang="en-US" dirty="0" smtClean="0"/>
              <a:t>, of course! Use lots of different fabrics if possible, like denim, </a:t>
            </a:r>
            <a:r>
              <a:rPr lang="en-US" b="1" dirty="0" smtClean="0"/>
              <a:t>cord</a:t>
            </a:r>
            <a:r>
              <a:rPr lang="en-US" dirty="0" smtClean="0"/>
              <a:t> and </a:t>
            </a:r>
            <a:r>
              <a:rPr lang="en-US" b="1" dirty="0" smtClean="0"/>
              <a:t>leather</a:t>
            </a:r>
            <a:r>
              <a:rPr lang="en-US" dirty="0" smtClean="0"/>
              <a:t>, and </a:t>
            </a:r>
            <a:r>
              <a:rPr lang="en-US" b="1" dirty="0" smtClean="0"/>
              <a:t>high-heel</a:t>
            </a:r>
            <a:r>
              <a:rPr lang="en-US" dirty="0" smtClean="0"/>
              <a:t> boots to finish off!</a:t>
            </a:r>
            <a:endParaRPr lang="ru-RU" dirty="0"/>
          </a:p>
        </p:txBody>
      </p:sp>
      <p:pic>
        <p:nvPicPr>
          <p:cNvPr id="7170" name="Picture 2" descr="C:\Users\Maksim\Desktop\Инглиш\benetton-osen-zima-2011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928934"/>
            <a:ext cx="2475596" cy="3234448"/>
          </a:xfrm>
          <a:prstGeom prst="rect">
            <a:avLst/>
          </a:prstGeom>
          <a:noFill/>
        </p:spPr>
      </p:pic>
      <p:pic>
        <p:nvPicPr>
          <p:cNvPr id="7171" name="Picture 3" descr="C:\Users\Maksim\Desktop\Инглиш\moda-14-det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928934"/>
            <a:ext cx="2555885" cy="3265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Follow the fashion tips above, and you shouldn’t feel out of place. However, it’s important to remember to wear clothes and choose a look that you feel comfortable with. Don’t just be one of the crowd – be yourself!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Are the sentences true or false</a:t>
            </a:r>
            <a:r>
              <a:rPr lang="ru-RU" dirty="0" smtClean="0"/>
              <a:t>?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Fashion is the same in all countries.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British girls only put rings in their ears.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“Glam” girls don’t usually wear skirts.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“sporty” look uses a lot of colour.</a:t>
            </a:r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“Girly” girls wear short skirts.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Comprehension Check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Complete the sentences: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One of the biggest shocks when you arrive in a new country…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These days you can see a lot of teenagers with rings in their…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 have “a glam look” means to wear…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Metallic jewellery shows that you are influenced by…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 “tomboy” is a girl who wear…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Vocabulary (Clothes, accessories, appearance / Material and colours)</a:t>
            </a:r>
          </a:p>
          <a:p>
            <a:r>
              <a:rPr lang="en-US" sz="2400" dirty="0" smtClean="0"/>
              <a:t>Reading: reading for the main ideas / comprehension check</a:t>
            </a:r>
          </a:p>
          <a:p>
            <a:r>
              <a:rPr lang="en-US" sz="2400" dirty="0" smtClean="0"/>
              <a:t>Grammar: phrasal verbs concernning the way of dressing</a:t>
            </a:r>
          </a:p>
          <a:p>
            <a:r>
              <a:rPr lang="en-US" sz="2400" dirty="0" smtClean="0"/>
              <a:t>Speaking: talking about fashions</a:t>
            </a:r>
          </a:p>
          <a:p>
            <a:r>
              <a:rPr lang="en-US" sz="2400" dirty="0" smtClean="0"/>
              <a:t>Writing: writing advice for visitors in your contry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4741" y="241540"/>
            <a:ext cx="8229600" cy="1143000"/>
          </a:xfrm>
        </p:spPr>
        <p:txBody>
          <a:bodyPr/>
          <a:lstStyle/>
          <a:p>
            <a:r>
              <a:rPr lang="en-US" dirty="0" smtClean="0"/>
              <a:t>Style and fashion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your textbook (ex. 1,2 p.21) to find more about teenage fashion in the UK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58204" cy="73322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Match the following verbs with their definitions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Phrasal Verbs concerning the way of dressing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071678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 dress up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 dress down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 put 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 take off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 suit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 fit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2143116"/>
            <a:ext cx="33575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dirty="0" smtClean="0"/>
              <a:t>To dress</a:t>
            </a:r>
          </a:p>
          <a:p>
            <a:pPr marL="342900" indent="-342900">
              <a:buAutoNum type="alphaLcParenR"/>
            </a:pPr>
            <a:r>
              <a:rPr lang="en-US" dirty="0" smtClean="0"/>
              <a:t>To undress</a:t>
            </a:r>
          </a:p>
          <a:p>
            <a:pPr marL="342900" indent="-342900">
              <a:buAutoNum type="alphaLcParenR"/>
            </a:pPr>
            <a:r>
              <a:rPr lang="en-US" dirty="0" smtClean="0"/>
              <a:t>To wear something special, e.g. to a party</a:t>
            </a:r>
          </a:p>
          <a:p>
            <a:pPr marL="342900" indent="-342900">
              <a:buAutoNum type="alphaLcParenR"/>
            </a:pPr>
            <a:r>
              <a:rPr lang="en-US" dirty="0" smtClean="0"/>
              <a:t>To wear casual </a:t>
            </a:r>
            <a:r>
              <a:rPr lang="en-US" dirty="0" smtClean="0"/>
              <a:t>clothes</a:t>
            </a:r>
            <a:endParaRPr lang="en-US" dirty="0" smtClean="0"/>
          </a:p>
          <a:p>
            <a:pPr marL="342900" indent="-342900">
              <a:buAutoNum type="alphaLcParenR"/>
            </a:pPr>
            <a:r>
              <a:rPr lang="en-US" dirty="0" smtClean="0"/>
              <a:t>To be the correct size</a:t>
            </a:r>
          </a:p>
          <a:p>
            <a:pPr marL="342900" indent="-342900">
              <a:buAutoNum type="alphaLcParenR"/>
            </a:pPr>
            <a:r>
              <a:rPr lang="en-US" dirty="0" smtClean="0"/>
              <a:t>To look good on you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Now complete the sentences below by using one of the phrasal verbs: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… you scarf if you are going outside. It’s </a:t>
            </a:r>
            <a:r>
              <a:rPr lang="en-US" dirty="0" smtClean="0"/>
              <a:t>really </a:t>
            </a:r>
            <a:r>
              <a:rPr lang="en-US" dirty="0" smtClean="0"/>
              <a:t>cold.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Can I try </a:t>
            </a:r>
            <a:r>
              <a:rPr lang="en-US" dirty="0" smtClean="0"/>
              <a:t>on a </a:t>
            </a:r>
            <a:r>
              <a:rPr lang="en-US" dirty="0" smtClean="0"/>
              <a:t>larger one</a:t>
            </a:r>
            <a:r>
              <a:rPr lang="ru-RU" dirty="0" smtClean="0"/>
              <a:t>? </a:t>
            </a:r>
            <a:r>
              <a:rPr lang="en-US" dirty="0" smtClean="0"/>
              <a:t>This doesn’t…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 can wear jeans to work on Fridays as we are allowed to…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You can’t go to a wedding wearing jeans! You should…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You should … </a:t>
            </a:r>
            <a:r>
              <a:rPr lang="en-US" dirty="0" smtClean="0"/>
              <a:t>your </a:t>
            </a:r>
            <a:r>
              <a:rPr lang="en-US" dirty="0" smtClean="0"/>
              <a:t>scarf. It’s really hot.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Take roles and interview one of the teenagers in the text (Spotlight-10, p.21)</a:t>
            </a:r>
          </a:p>
          <a:p>
            <a:pPr>
              <a:buNone/>
            </a:pPr>
            <a:r>
              <a:rPr lang="en-US" dirty="0" smtClean="0"/>
              <a:t>Give a 2-minute talk on teenage fashion in the UK. Remember to say: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you must have in mind arriving in another country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styles teenagers tend to stick to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teenagers’ views on clothes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about fashions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What advice can you give young people visiting your country about teenagers’ style and fashion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http://WWW.Bbclearningenglish.com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O.B. </a:t>
            </a:r>
            <a:r>
              <a:rPr lang="ru-RU" dirty="0" smtClean="0"/>
              <a:t>Афанасьева и </a:t>
            </a:r>
            <a:r>
              <a:rPr lang="ru-RU" dirty="0" smtClean="0"/>
              <a:t>др. </a:t>
            </a:r>
            <a:r>
              <a:rPr lang="en-US" i="1" dirty="0" smtClean="0"/>
              <a:t>Spotlight. Student’s book-10</a:t>
            </a:r>
            <a:r>
              <a:rPr lang="en-US" dirty="0" smtClean="0"/>
              <a:t> M., </a:t>
            </a:r>
            <a:r>
              <a:rPr lang="ru-RU" dirty="0" smtClean="0"/>
              <a:t>Просвещение, 2010</a:t>
            </a:r>
          </a:p>
          <a:p>
            <a:pPr>
              <a:buNone/>
            </a:pPr>
            <a:r>
              <a:rPr lang="ru-RU" dirty="0" smtClean="0"/>
              <a:t>Мультимедийная программа </a:t>
            </a:r>
            <a:r>
              <a:rPr lang="en-US" i="1" dirty="0" smtClean="0"/>
              <a:t>Reward. IntrN@tive</a:t>
            </a:r>
          </a:p>
          <a:p>
            <a:pPr>
              <a:buNone/>
            </a:pPr>
            <a:r>
              <a:rPr lang="ru-RU" dirty="0" smtClean="0"/>
              <a:t>Р. Кортни </a:t>
            </a:r>
            <a:r>
              <a:rPr lang="ru-RU" i="1" dirty="0" smtClean="0"/>
              <a:t>Английские фразовые глаголы </a:t>
            </a:r>
            <a:r>
              <a:rPr lang="ru-RU" dirty="0" smtClean="0"/>
              <a:t>М., Русский язык Лонгман, 2004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ksim\Desktop\Инглиш\shlepanci-256995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075851">
            <a:off x="3899421" y="1899165"/>
            <a:ext cx="1935142" cy="1935142"/>
          </a:xfrm>
          <a:prstGeom prst="rect">
            <a:avLst/>
          </a:prstGeom>
          <a:noFill/>
        </p:spPr>
      </p:pic>
      <p:pic>
        <p:nvPicPr>
          <p:cNvPr id="1026" name="Picture 2" descr="C:\Users\Maksim\Desktop\Инглиш\shop_items_catalog_image3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05920">
            <a:off x="2553368" y="1863568"/>
            <a:ext cx="1190632" cy="1785949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These words help you to describe a person’s hair, face and clothes</a:t>
            </a:r>
          </a:p>
          <a:p>
            <a:pPr>
              <a:buNone/>
            </a:pPr>
            <a:r>
              <a:rPr lang="en-US" dirty="0" smtClean="0"/>
              <a:t>Baseball </a:t>
            </a:r>
            <a:r>
              <a:rPr lang="en-US" dirty="0" smtClean="0"/>
              <a:t>cap</a:t>
            </a:r>
          </a:p>
          <a:p>
            <a:pPr>
              <a:buNone/>
            </a:pPr>
            <a:r>
              <a:rPr lang="en-US" dirty="0" smtClean="0"/>
              <a:t>Waistcoat</a:t>
            </a:r>
          </a:p>
          <a:p>
            <a:pPr>
              <a:buNone/>
            </a:pPr>
            <a:r>
              <a:rPr lang="en-US" dirty="0" smtClean="0"/>
              <a:t>Beach sandals</a:t>
            </a:r>
          </a:p>
          <a:p>
            <a:pPr>
              <a:buNone/>
            </a:pPr>
            <a:r>
              <a:rPr lang="en-US" dirty="0" smtClean="0"/>
              <a:t>T-shirt</a:t>
            </a:r>
          </a:p>
          <a:p>
            <a:pPr>
              <a:buNone/>
            </a:pPr>
            <a:r>
              <a:rPr lang="en-US" dirty="0" smtClean="0"/>
              <a:t>High heels boots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Vocabulary</a:t>
            </a:r>
            <a:endParaRPr lang="ru-RU" dirty="0"/>
          </a:p>
        </p:txBody>
      </p:sp>
      <p:pic>
        <p:nvPicPr>
          <p:cNvPr id="1028" name="Picture 4" descr="C:\Users\Maksim\Desktop\Инглиш\50983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4000504"/>
            <a:ext cx="1857388" cy="2476518"/>
          </a:xfrm>
          <a:prstGeom prst="rect">
            <a:avLst/>
          </a:prstGeom>
          <a:noFill/>
        </p:spPr>
      </p:pic>
      <p:pic>
        <p:nvPicPr>
          <p:cNvPr id="1029" name="Picture 5" descr="C:\Users\Maksim\Desktop\Инглиш\1317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785926"/>
            <a:ext cx="1547961" cy="2211372"/>
          </a:xfrm>
          <a:prstGeom prst="rect">
            <a:avLst/>
          </a:prstGeom>
          <a:noFill/>
        </p:spPr>
      </p:pic>
      <p:pic>
        <p:nvPicPr>
          <p:cNvPr id="1030" name="Picture 6" descr="C:\Users\Maksim\Desktop\Инглиш\50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3857628"/>
            <a:ext cx="1736189" cy="2716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Maksim\Desktop\Инглиш\e1f35b98ef0a0fd804dc05b3f86bf053_1878403414_128879774439_80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857760"/>
            <a:ext cx="1785982" cy="1785982"/>
          </a:xfrm>
          <a:prstGeom prst="rect">
            <a:avLst/>
          </a:prstGeom>
          <a:noFill/>
        </p:spPr>
      </p:pic>
      <p:pic>
        <p:nvPicPr>
          <p:cNvPr id="2054" name="Picture 6" descr="C:\Users\Maksim\Desktop\Инглиш\sharn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071678"/>
            <a:ext cx="2454549" cy="2214549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Hoodie</a:t>
            </a:r>
          </a:p>
          <a:p>
            <a:pPr>
              <a:buNone/>
            </a:pPr>
            <a:r>
              <a:rPr lang="en-US" dirty="0" smtClean="0"/>
              <a:t>Vest</a:t>
            </a:r>
          </a:p>
          <a:p>
            <a:pPr>
              <a:buNone/>
            </a:pPr>
            <a:r>
              <a:rPr lang="en-US" dirty="0" smtClean="0"/>
              <a:t>Leather jacket</a:t>
            </a:r>
          </a:p>
          <a:p>
            <a:pPr>
              <a:buNone/>
            </a:pPr>
            <a:r>
              <a:rPr lang="en-US" dirty="0" smtClean="0"/>
              <a:t>Piercing</a:t>
            </a:r>
          </a:p>
          <a:p>
            <a:pPr>
              <a:buNone/>
            </a:pPr>
            <a:r>
              <a:rPr lang="en-US" dirty="0" smtClean="0"/>
              <a:t>Sequins</a:t>
            </a:r>
          </a:p>
          <a:p>
            <a:pPr>
              <a:buNone/>
            </a:pPr>
            <a:r>
              <a:rPr lang="en-US" dirty="0" smtClean="0"/>
              <a:t>Beads</a:t>
            </a:r>
          </a:p>
          <a:p>
            <a:pPr>
              <a:buNone/>
            </a:pPr>
            <a:r>
              <a:rPr lang="en-US" dirty="0" smtClean="0"/>
              <a:t>Metallic bags</a:t>
            </a:r>
          </a:p>
          <a:p>
            <a:pPr>
              <a:buNone/>
            </a:pPr>
            <a:r>
              <a:rPr lang="en-US" dirty="0" smtClean="0"/>
              <a:t>Bracelets</a:t>
            </a:r>
          </a:p>
          <a:p>
            <a:pPr>
              <a:buNone/>
            </a:pPr>
            <a:r>
              <a:rPr lang="en-US" dirty="0" smtClean="0"/>
              <a:t>Denim jacket</a:t>
            </a:r>
            <a:endParaRPr lang="ru-RU" dirty="0"/>
          </a:p>
        </p:txBody>
      </p:sp>
      <p:pic>
        <p:nvPicPr>
          <p:cNvPr id="2050" name="Picture 2" descr="C:\Users\Maksim\Desktop\Инглиш\HM193_en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14290"/>
            <a:ext cx="1500198" cy="1754138"/>
          </a:xfrm>
          <a:prstGeom prst="rect">
            <a:avLst/>
          </a:prstGeom>
          <a:noFill/>
        </p:spPr>
      </p:pic>
      <p:pic>
        <p:nvPicPr>
          <p:cNvPr id="2051" name="Picture 3" descr="C:\Users\Maksim\Desktop\Инглиш\1431328_w640_h640_1_majka_bokserskaya_adid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14290"/>
            <a:ext cx="1257309" cy="2286016"/>
          </a:xfrm>
          <a:prstGeom prst="rect">
            <a:avLst/>
          </a:prstGeom>
          <a:noFill/>
        </p:spPr>
      </p:pic>
      <p:pic>
        <p:nvPicPr>
          <p:cNvPr id="2052" name="Picture 4" descr="C:\Users\Maksim\Desktop\Инглиш\17980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214290"/>
            <a:ext cx="1571636" cy="2245195"/>
          </a:xfrm>
          <a:prstGeom prst="rect">
            <a:avLst/>
          </a:prstGeom>
          <a:noFill/>
        </p:spPr>
      </p:pic>
      <p:pic>
        <p:nvPicPr>
          <p:cNvPr id="2053" name="Picture 5" descr="C:\Users\Maksim\Desktop\Инглиш\7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2143116"/>
            <a:ext cx="1808155" cy="1356116"/>
          </a:xfrm>
          <a:prstGeom prst="rect">
            <a:avLst/>
          </a:prstGeom>
          <a:noFill/>
        </p:spPr>
      </p:pic>
      <p:pic>
        <p:nvPicPr>
          <p:cNvPr id="2055" name="Picture 7" descr="C:\Users\Maksim\Desktop\Инглиш\48751.ru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488" y="3929066"/>
            <a:ext cx="2214578" cy="2279237"/>
          </a:xfrm>
          <a:prstGeom prst="rect">
            <a:avLst/>
          </a:prstGeom>
          <a:noFill/>
        </p:spPr>
      </p:pic>
      <p:pic>
        <p:nvPicPr>
          <p:cNvPr id="2056" name="Picture 8" descr="C:\Users\Maksim\Desktop\Инглиш\abcd_5137 003(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6984608" y="2873780"/>
            <a:ext cx="2303660" cy="1699589"/>
          </a:xfrm>
          <a:prstGeom prst="rect">
            <a:avLst/>
          </a:prstGeom>
          <a:noFill/>
        </p:spPr>
      </p:pic>
      <p:pic>
        <p:nvPicPr>
          <p:cNvPr id="2057" name="Picture 9" descr="C:\Users\Maksim\Desktop\Инглиш\burberry-metallic-leather-shoulder-tot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57818" y="4286256"/>
            <a:ext cx="1470676" cy="1601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ksim\Desktop\Инглиш\103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214554"/>
            <a:ext cx="1571636" cy="1797307"/>
          </a:xfrm>
          <a:prstGeom prst="rect">
            <a:avLst/>
          </a:prstGeom>
          <a:noFill/>
        </p:spPr>
      </p:pic>
      <p:pic>
        <p:nvPicPr>
          <p:cNvPr id="3079" name="Picture 7" descr="C:\Users\Maksim\Desktop\Инглиш\3637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14620"/>
            <a:ext cx="2144133" cy="2258998"/>
          </a:xfrm>
          <a:prstGeom prst="rect">
            <a:avLst/>
          </a:prstGeom>
          <a:noFill/>
        </p:spPr>
      </p:pic>
      <p:pic>
        <p:nvPicPr>
          <p:cNvPr id="3077" name="Picture 5" descr="C:\Users\Maksim\Desktop\Инглиш\pic78808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85728"/>
            <a:ext cx="1692294" cy="2543277"/>
          </a:xfrm>
          <a:prstGeom prst="rect">
            <a:avLst/>
          </a:prstGeom>
          <a:noFill/>
        </p:spPr>
      </p:pic>
      <p:pic>
        <p:nvPicPr>
          <p:cNvPr id="3074" name="Picture 2" descr="C:\Users\Maksim\Desktop\Инглиш\1265654299_40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42852"/>
            <a:ext cx="1646389" cy="223360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-Scarf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tie-dyed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-Ballet </a:t>
            </a:r>
            <a:r>
              <a:rPr lang="en-US" dirty="0" smtClean="0"/>
              <a:t>shoes</a:t>
            </a:r>
          </a:p>
          <a:p>
            <a:pPr>
              <a:buNone/>
            </a:pPr>
            <a:r>
              <a:rPr lang="en-US" dirty="0" smtClean="0"/>
              <a:t>-Flared </a:t>
            </a:r>
            <a:r>
              <a:rPr lang="en-US" dirty="0" smtClean="0"/>
              <a:t>jeans</a:t>
            </a:r>
          </a:p>
          <a:p>
            <a:pPr>
              <a:buNone/>
            </a:pPr>
            <a:r>
              <a:rPr lang="en-US" dirty="0" smtClean="0"/>
              <a:t>-Clothes </a:t>
            </a:r>
            <a:r>
              <a:rPr lang="en-US" dirty="0" smtClean="0"/>
              <a:t>of </a:t>
            </a:r>
            <a:r>
              <a:rPr lang="en-US" dirty="0" smtClean="0"/>
              <a:t>cord </a:t>
            </a:r>
          </a:p>
          <a:p>
            <a:pPr>
              <a:buNone/>
            </a:pPr>
            <a:r>
              <a:rPr lang="en-US" dirty="0" smtClean="0"/>
              <a:t>fabric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-Top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-Shorts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-Metallic </a:t>
            </a:r>
            <a:r>
              <a:rPr lang="en-US" dirty="0" smtClean="0"/>
              <a:t>jewellery</a:t>
            </a:r>
          </a:p>
          <a:p>
            <a:pPr>
              <a:buNone/>
            </a:pPr>
            <a:r>
              <a:rPr lang="en-US" dirty="0" smtClean="0"/>
              <a:t>-Long skirts</a:t>
            </a:r>
          </a:p>
          <a:p>
            <a:pPr>
              <a:buNone/>
            </a:pPr>
            <a:r>
              <a:rPr lang="en-US" dirty="0" smtClean="0"/>
              <a:t>to the floor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-Trainers</a:t>
            </a:r>
            <a:endParaRPr lang="en-US" dirty="0" smtClean="0"/>
          </a:p>
        </p:txBody>
      </p:sp>
      <p:pic>
        <p:nvPicPr>
          <p:cNvPr id="3075" name="Picture 3" descr="C:\Users\Maksim\Desktop\Инглиш\x_f1ea6d6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142852"/>
            <a:ext cx="1309233" cy="1789087"/>
          </a:xfrm>
          <a:prstGeom prst="rect">
            <a:avLst/>
          </a:prstGeom>
          <a:noFill/>
        </p:spPr>
      </p:pic>
      <p:pic>
        <p:nvPicPr>
          <p:cNvPr id="3078" name="Picture 6" descr="C:\Users\Maksim\Desktop\Инглиш\26938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285728"/>
            <a:ext cx="2428891" cy="2428892"/>
          </a:xfrm>
          <a:prstGeom prst="rect">
            <a:avLst/>
          </a:prstGeom>
          <a:noFill/>
        </p:spPr>
      </p:pic>
      <p:pic>
        <p:nvPicPr>
          <p:cNvPr id="3080" name="Picture 8" descr="C:\Users\Maksim\Desktop\Инглиш\11METB12054T_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12" y="4714884"/>
            <a:ext cx="1928826" cy="1735944"/>
          </a:xfrm>
          <a:prstGeom prst="rect">
            <a:avLst/>
          </a:prstGeom>
          <a:noFill/>
        </p:spPr>
      </p:pic>
      <p:pic>
        <p:nvPicPr>
          <p:cNvPr id="3081" name="Picture 9" descr="C:\Users\Maksim\Desktop\Инглиш\93393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4929198"/>
            <a:ext cx="2928958" cy="1716186"/>
          </a:xfrm>
          <a:prstGeom prst="rect">
            <a:avLst/>
          </a:prstGeom>
          <a:noFill/>
        </p:spPr>
      </p:pic>
      <p:pic>
        <p:nvPicPr>
          <p:cNvPr id="3082" name="Picture 10" descr="C:\Users\Maksim\Desktop\Инглиш\526728-500x29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21470" y="3000372"/>
            <a:ext cx="2322530" cy="137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These words help you to describe shades of different colours</a:t>
            </a:r>
          </a:p>
          <a:p>
            <a:pPr>
              <a:buNone/>
            </a:pPr>
            <a:r>
              <a:rPr lang="en-US" dirty="0" smtClean="0"/>
              <a:t>Chocolate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Stone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Crimson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Scarlet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Navy</a:t>
            </a:r>
            <a:endParaRPr lang="ru-RU" dirty="0"/>
          </a:p>
        </p:txBody>
      </p:sp>
      <p:pic>
        <p:nvPicPr>
          <p:cNvPr id="4098" name="Picture 2" descr="C:\Users\Maksim\Desktop\Инглиш\18347387_16800250_0022bq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785794"/>
            <a:ext cx="2188119" cy="1428760"/>
          </a:xfrm>
          <a:prstGeom prst="rect">
            <a:avLst/>
          </a:prstGeom>
          <a:noFill/>
        </p:spPr>
      </p:pic>
      <p:pic>
        <p:nvPicPr>
          <p:cNvPr id="4099" name="Picture 3" descr="C:\Users\Maksim\Desktop\Инглиш\131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714488"/>
            <a:ext cx="2071702" cy="1373941"/>
          </a:xfrm>
          <a:prstGeom prst="rect">
            <a:avLst/>
          </a:prstGeom>
          <a:noFill/>
        </p:spPr>
      </p:pic>
      <p:pic>
        <p:nvPicPr>
          <p:cNvPr id="4100" name="Picture 4" descr="C:\Users\Maksim\Desktop\Инглиш\22cc8cf10f515475137c7a03a575b2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193513" y="2235985"/>
            <a:ext cx="1543062" cy="2214579"/>
          </a:xfrm>
          <a:prstGeom prst="rect">
            <a:avLst/>
          </a:prstGeom>
          <a:noFill/>
        </p:spPr>
      </p:pic>
      <p:pic>
        <p:nvPicPr>
          <p:cNvPr id="4101" name="Picture 5" descr="C:\Users\Maksim\Desktop\Инглиш\75776933_1264500539_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3286124"/>
            <a:ext cx="2071702" cy="1500198"/>
          </a:xfrm>
          <a:prstGeom prst="rect">
            <a:avLst/>
          </a:prstGeom>
          <a:noFill/>
        </p:spPr>
      </p:pic>
      <p:pic>
        <p:nvPicPr>
          <p:cNvPr id="4102" name="Picture 6" descr="C:\Users\Maksim\Desktop\Инглиш\colored_vintage_paper_texture_04_dark_blu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357694"/>
            <a:ext cx="2214578" cy="1981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Beige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Olive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Khaki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Turquoise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Canary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Cream</a:t>
            </a:r>
            <a:endParaRPr lang="ru-RU" dirty="0"/>
          </a:p>
        </p:txBody>
      </p:sp>
      <p:pic>
        <p:nvPicPr>
          <p:cNvPr id="5122" name="Picture 2" descr="C:\Users\Maksim\Desktop\Инглиш\begevaya_ko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42852"/>
            <a:ext cx="2135665" cy="1428760"/>
          </a:xfrm>
          <a:prstGeom prst="rect">
            <a:avLst/>
          </a:prstGeom>
          <a:noFill/>
        </p:spPr>
      </p:pic>
      <p:pic>
        <p:nvPicPr>
          <p:cNvPr id="5123" name="Picture 3" descr="C:\Users\Maksim\Desktop\Инглиш\_MG_0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000108"/>
            <a:ext cx="2143140" cy="1452576"/>
          </a:xfrm>
          <a:prstGeom prst="rect">
            <a:avLst/>
          </a:prstGeom>
          <a:noFill/>
        </p:spPr>
      </p:pic>
      <p:pic>
        <p:nvPicPr>
          <p:cNvPr id="5124" name="Picture 4" descr="C:\Users\Maksim\Desktop\Инглиш\camo_normal.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1857364"/>
            <a:ext cx="2071702" cy="1375671"/>
          </a:xfrm>
          <a:prstGeom prst="rect">
            <a:avLst/>
          </a:prstGeom>
          <a:noFill/>
        </p:spPr>
      </p:pic>
      <p:pic>
        <p:nvPicPr>
          <p:cNvPr id="5125" name="Picture 5" descr="C:\Users\Maksim\Desktop\Инглиш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571744"/>
            <a:ext cx="2143140" cy="1847850"/>
          </a:xfrm>
          <a:prstGeom prst="rect">
            <a:avLst/>
          </a:prstGeom>
          <a:noFill/>
        </p:spPr>
      </p:pic>
      <p:pic>
        <p:nvPicPr>
          <p:cNvPr id="5126" name="Picture 6" descr="C:\Users\Maksim\Desktop\Инглиш\1316164963yellow-canari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0" y="3857628"/>
            <a:ext cx="2264528" cy="1316257"/>
          </a:xfrm>
          <a:prstGeom prst="rect">
            <a:avLst/>
          </a:prstGeom>
          <a:noFill/>
        </p:spPr>
      </p:pic>
      <p:pic>
        <p:nvPicPr>
          <p:cNvPr id="5127" name="Picture 7" descr="C:\Users\Maksim\Desktop\Инглиш\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4643446"/>
            <a:ext cx="2143140" cy="176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Which of these items and colours are fashionable for men </a:t>
            </a:r>
            <a:r>
              <a:rPr lang="en-US" b="1" dirty="0" smtClean="0"/>
              <a:t>and </a:t>
            </a:r>
            <a:r>
              <a:rPr lang="en-US" b="1" dirty="0" smtClean="0"/>
              <a:t>women in your country</a:t>
            </a:r>
            <a:r>
              <a:rPr lang="ru-RU" b="1" dirty="0" smtClean="0"/>
              <a:t>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Maksim\Desktop\Инглиш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2357454" cy="3543664"/>
          </a:xfrm>
          <a:prstGeom prst="rect">
            <a:avLst/>
          </a:prstGeom>
          <a:noFill/>
        </p:spPr>
      </p:pic>
      <p:pic>
        <p:nvPicPr>
          <p:cNvPr id="6147" name="Picture 3" descr="C:\Users\Maksim\Desktop\Инглиш\9966_zaits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2357454" cy="3543563"/>
          </a:xfrm>
          <a:prstGeom prst="rect">
            <a:avLst/>
          </a:prstGeom>
          <a:noFill/>
        </p:spPr>
      </p:pic>
      <p:pic>
        <p:nvPicPr>
          <p:cNvPr id="6148" name="Picture 4" descr="C:\Users\Maksim\Desktop\Инглиш\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857364"/>
            <a:ext cx="2357454" cy="3543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Reading</a:t>
            </a:r>
            <a:br>
              <a:rPr lang="en-US" sz="4800" dirty="0" smtClean="0"/>
            </a:br>
            <a:r>
              <a:rPr lang="en-US" sz="4800" dirty="0" smtClean="0"/>
              <a:t>Teenage fashion in the UK</a:t>
            </a:r>
            <a:endParaRPr lang="ru-RU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935</Words>
  <Application>Microsoft Office PowerPoint</Application>
  <PresentationFormat>Экран (4:3)</PresentationFormat>
  <Paragraphs>113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Style and fashion 10th form Spotlight-10 Module 1 Culture corner Lyusina Olga Nikolayevna</vt:lpstr>
      <vt:lpstr>Style and fashion</vt:lpstr>
      <vt:lpstr>Vocabulary</vt:lpstr>
      <vt:lpstr>Слайд 4</vt:lpstr>
      <vt:lpstr>Слайд 5</vt:lpstr>
      <vt:lpstr>Слайд 6</vt:lpstr>
      <vt:lpstr>Слайд 7</vt:lpstr>
      <vt:lpstr>Слайд 8</vt:lpstr>
      <vt:lpstr>Reading Teenage fashion in the UK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Comprehension Check</vt:lpstr>
      <vt:lpstr>Слайд 19</vt:lpstr>
      <vt:lpstr>Use your textbook (ex. 1,2 p.21) to find more about teenage fashion in the UK</vt:lpstr>
      <vt:lpstr>Phrasal Verbs concerning the way of dressing</vt:lpstr>
      <vt:lpstr>Слайд 22</vt:lpstr>
      <vt:lpstr>Talking about fashions</vt:lpstr>
      <vt:lpstr>Writing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 and fashion 10th form Spotlight-10 Module 1 Culture corner Lyusina Olga Nikolayevna</dc:title>
  <dc:creator>Maksim</dc:creator>
  <cp:lastModifiedBy>Юрий</cp:lastModifiedBy>
  <cp:revision>28</cp:revision>
  <dcterms:created xsi:type="dcterms:W3CDTF">2011-12-03T06:14:32Z</dcterms:created>
  <dcterms:modified xsi:type="dcterms:W3CDTF">2011-12-14T13:28:03Z</dcterms:modified>
</cp:coreProperties>
</file>